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1" r:id="rId5"/>
    <p:sldId id="267" r:id="rId6"/>
    <p:sldId id="270" r:id="rId7"/>
    <p:sldId id="259" r:id="rId8"/>
    <p:sldId id="272" r:id="rId9"/>
    <p:sldId id="258" r:id="rId10"/>
    <p:sldId id="260" r:id="rId11"/>
    <p:sldId id="262" r:id="rId12"/>
    <p:sldId id="261" r:id="rId13"/>
    <p:sldId id="263" r:id="rId14"/>
    <p:sldId id="264" r:id="rId15"/>
    <p:sldId id="27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7"/>
  </p:normalViewPr>
  <p:slideViewPr>
    <p:cSldViewPr snapToGrid="0">
      <p:cViewPr varScale="1">
        <p:scale>
          <a:sx n="104" d="100"/>
          <a:sy n="104" d="100"/>
        </p:scale>
        <p:origin x="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E2DB-1734-1621-5CE1-3B5620AFF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1CD42-4F4A-EA97-02A7-A85FA69CA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CB15-75FD-01BA-F1B3-71D2D7EF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6FA9-07DC-107F-6CA5-98C17333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C920E-AEF0-5470-7017-721CF0FD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098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45AA-5139-8FB5-8A62-CF85C2D4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F9060-155A-AB02-5A05-238169462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653D1-FA7C-6DD6-92E1-02B7400A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48D3B-3472-240A-6459-BB97F8D3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343B9-411D-D4D3-586B-6E08B842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75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D3C6A-8588-9FA6-FD7F-1F3D17C47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E1BD0-5C63-5B6B-E8AA-F0C96F223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C072E-CC4B-B1D8-2C8D-3D5BB382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E7CF5-F160-3084-0CE2-72AC19A30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FBD3-52A2-0246-52CC-2785F8B2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72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DED1-8D1A-E47D-0D31-5D34AF86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C76AD-39AB-5FD8-5270-1FE8BF48F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DB91C-6627-B9FB-A3C2-D626F65D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32AC7-B098-887B-6D15-7706D911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30A3-585D-58F7-0867-685EEB49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48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E6A7-AF6E-B3D2-F322-07CEEBC1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3BCE2-EABD-5854-FEA1-25252647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853AA-0133-2733-9042-24D24451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718A5-A7A5-BDA4-4320-95D945E3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AC575-9F17-A438-8E4F-B42725E8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35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AC61-7C00-C846-3023-462E51F6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87BD6-92C4-811B-294A-1C110A7AF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BB331-1186-8DC9-08B3-C002C31EF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C759E-09E0-E1B3-B9A7-A01B5373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925D2-6498-E24E-36C2-3E64868E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247AC-A1CC-34D9-1273-D5672278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20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3186-D2E9-B3D7-D461-9356443D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0AA23-E6F5-FA79-4320-F09784792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2EC84-9973-27F4-4B7D-557D7D48D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623E7-F29B-B9FC-B993-90EE2FABC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4300D-36A6-1FC2-DF9F-7AB34D15C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0C117-F02A-BD84-4B31-E5583354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44FDCE-EC01-97EA-0334-30F701AC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725F6-F0BD-825A-2758-DE4830AC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20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9C8B-06EE-1921-5022-32405EA4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D867D-FFE1-C9E3-4D75-8016DDB9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5C0EB-50B2-8E6E-32D2-CD27F6D8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F46D2-B013-FD9F-387C-EB9CDDA1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68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A3F99-B942-C5BA-3363-E2D35EE4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1CB60-B09A-52F6-3505-0D30AFAE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9DBB-7535-4A33-E0C3-A43D55B3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12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D705-C3EA-4D72-910A-65184EBB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B9512-9BB4-0B1A-9736-6225C5919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B0756-120E-C644-4D8E-28BCA7E68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5BC9A-EA92-D5A7-2211-57775D2C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BF476-3C29-F172-FDBA-539FF23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EAFB1-4C0C-2533-162A-68BA14C8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10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DEB3-BFAB-7572-75C1-4BD053C3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7FF8B-BCCF-66EB-68F3-7FD4E92B5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034A0-590F-4EB3-DE05-7FD72F4E3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3B1B1-8F94-584D-8F28-E335A89D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9273C-2575-5B56-B790-D95AA860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4D47A-D568-7BB9-178D-569B13D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4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C4297-57CF-2959-AA97-2DEFEDFF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9F290-770E-D8E7-8711-7D1905E8B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6A88F-5D92-DEC8-697E-CF25C8217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AA1A7-7608-465C-9A5B-A9088172430E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D6B2F-BD54-5C3B-215B-96E01190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7C7C7-8C10-ECF4-4069-8844CB3F1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DD41-5E04-4E0B-A8F5-96381C47B3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26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4E1D4A-221F-D3E9-C551-0703FE9BC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9"/>
            <a:ext cx="12197667" cy="6804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827B7-B5E3-B4B6-1603-9232F531E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694" y="449926"/>
            <a:ext cx="9804742" cy="1301395"/>
          </a:xfrm>
        </p:spPr>
        <p:txBody>
          <a:bodyPr>
            <a:normAutofit/>
          </a:bodyPr>
          <a:lstStyle/>
          <a:p>
            <a:r>
              <a:rPr lang="fr-FR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Project 4: Data visualisation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4F92A-3E7B-B72F-3D18-0C17A855D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5399" y="6026452"/>
            <a:ext cx="6878119" cy="743898"/>
          </a:xfrm>
        </p:spPr>
        <p:txBody>
          <a:bodyPr>
            <a:normAutofit lnSpcReduction="10000"/>
          </a:bodyPr>
          <a:lstStyle/>
          <a:p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Romain</a:t>
            </a:r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altLang="zh-CN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Yuchen</a:t>
            </a:r>
            <a:endParaRPr lang="fr-F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867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49BD1-4A7B-5957-540F-BBE001969EEB}"/>
              </a:ext>
            </a:extLst>
          </p:cNvPr>
          <p:cNvSpPr txBox="1"/>
          <p:nvPr/>
        </p:nvSpPr>
        <p:spPr>
          <a:xfrm>
            <a:off x="10500258" y="6364825"/>
            <a:ext cx="147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bar3d</a:t>
            </a:r>
            <a:endParaRPr lang="fr-FR" sz="24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7D803-2AD1-64E4-C60D-32E534A0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82" y="1172597"/>
            <a:ext cx="1370008" cy="4914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8046EA-F290-31AD-5B92-0FE5A955A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819" y="1028241"/>
            <a:ext cx="1332103" cy="5117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91265B-2C59-D448-9007-261C3BEFE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08" y="298746"/>
            <a:ext cx="7389192" cy="60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5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77" y="552853"/>
            <a:ext cx="10654192" cy="764014"/>
          </a:xfrm>
        </p:spPr>
        <p:txBody>
          <a:bodyPr>
            <a:normAutofit fontScale="90000"/>
          </a:bodyPr>
          <a:lstStyle/>
          <a:p>
            <a:r>
              <a:rPr lang="en-US" sz="3800" dirty="0"/>
              <a:t>Most </a:t>
            </a:r>
            <a:r>
              <a:rPr lang="en-US" altLang="zh-CN" sz="3800" dirty="0"/>
              <a:t>R</a:t>
            </a:r>
            <a:r>
              <a:rPr lang="en-US" sz="3800" dirty="0"/>
              <a:t>ated for </a:t>
            </a:r>
            <a:r>
              <a:rPr lang="en-US" altLang="zh-CN" sz="3800" dirty="0"/>
              <a:t>O</a:t>
            </a:r>
            <a:r>
              <a:rPr lang="en-US" sz="3800" dirty="0"/>
              <a:t>ne </a:t>
            </a:r>
            <a:r>
              <a:rPr lang="en-US" altLang="zh-CN" sz="3800" dirty="0"/>
              <a:t>B</a:t>
            </a:r>
            <a:r>
              <a:rPr lang="en-US" sz="3800" dirty="0"/>
              <a:t>rewery</a:t>
            </a:r>
            <a:r>
              <a:rPr lang="zh-CN" altLang="en-US" sz="3800" dirty="0"/>
              <a:t> </a:t>
            </a:r>
            <a:br>
              <a:rPr lang="en-US" altLang="zh-CN" sz="3200" dirty="0"/>
            </a:br>
            <a:r>
              <a:rPr lang="en-US" altLang="zh-CN" sz="2900" dirty="0"/>
              <a:t>(</a:t>
            </a:r>
            <a:r>
              <a:rPr lang="zh-CN" altLang="en-US" sz="2900" i="1" dirty="0"/>
              <a:t>*</a:t>
            </a:r>
            <a:r>
              <a:rPr lang="en-US" altLang="zh-CN" sz="2900" i="1" dirty="0"/>
              <a:t>Confirming</a:t>
            </a:r>
            <a:r>
              <a:rPr lang="zh-CN" altLang="en-US" sz="2900" i="1" dirty="0"/>
              <a:t> </a:t>
            </a:r>
            <a:r>
              <a:rPr lang="en-US" altLang="zh-CN" sz="2900" i="1" dirty="0"/>
              <a:t>the</a:t>
            </a:r>
            <a:r>
              <a:rPr lang="zh-CN" altLang="en-US" sz="2900" i="1" dirty="0"/>
              <a:t> </a:t>
            </a:r>
            <a:r>
              <a:rPr lang="en-US" altLang="zh-CN" sz="2900" i="1" dirty="0"/>
              <a:t>correlations</a:t>
            </a:r>
            <a:r>
              <a:rPr lang="zh-CN" altLang="en-US" sz="2900" i="1" dirty="0"/>
              <a:t> </a:t>
            </a:r>
            <a:r>
              <a:rPr lang="en-US" altLang="zh-CN" sz="2900" i="1" dirty="0"/>
              <a:t>analyzed</a:t>
            </a:r>
            <a:r>
              <a:rPr lang="zh-CN" altLang="en-US" sz="2900" i="1" dirty="0"/>
              <a:t> </a:t>
            </a:r>
            <a:r>
              <a:rPr lang="en-US" altLang="zh-CN" sz="2900" i="1" dirty="0"/>
              <a:t>in</a:t>
            </a:r>
            <a:r>
              <a:rPr lang="zh-CN" altLang="en-US" sz="2900" i="1" dirty="0"/>
              <a:t> </a:t>
            </a:r>
            <a:r>
              <a:rPr lang="en-US" altLang="zh-CN" sz="2900" i="1" dirty="0"/>
              <a:t>the</a:t>
            </a:r>
            <a:r>
              <a:rPr lang="zh-CN" altLang="en-US" sz="2900" i="1" dirty="0"/>
              <a:t> </a:t>
            </a:r>
            <a:r>
              <a:rPr lang="en-US" altLang="zh-CN" sz="2900" i="1" dirty="0"/>
              <a:t>previous</a:t>
            </a:r>
            <a:r>
              <a:rPr lang="zh-CN" altLang="en-US" sz="2900" i="1" dirty="0"/>
              <a:t> </a:t>
            </a:r>
            <a:r>
              <a:rPr lang="en-US" altLang="zh-CN" sz="2900" i="1" dirty="0"/>
              <a:t>slide</a:t>
            </a:r>
            <a:r>
              <a:rPr lang="en-US" altLang="zh-CN" sz="2900" dirty="0"/>
              <a:t>)</a:t>
            </a:r>
            <a:endParaRPr lang="en-US" sz="2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E2F07-CE82-6EB4-4126-585431D15100}"/>
              </a:ext>
            </a:extLst>
          </p:cNvPr>
          <p:cNvSpPr txBox="1"/>
          <p:nvPr/>
        </p:nvSpPr>
        <p:spPr>
          <a:xfrm>
            <a:off x="10500258" y="6364825"/>
            <a:ext cx="147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65102-E8C6-344D-B317-307C8191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5" y="1625599"/>
            <a:ext cx="5707400" cy="4535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04FC4-4AE7-4A43-B515-DAF68654A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63" y="1625599"/>
            <a:ext cx="5743775" cy="45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66" y="496409"/>
            <a:ext cx="10654192" cy="764014"/>
          </a:xfrm>
        </p:spPr>
        <p:txBody>
          <a:bodyPr>
            <a:normAutofit/>
          </a:bodyPr>
          <a:lstStyle/>
          <a:p>
            <a:r>
              <a:rPr lang="en-US" sz="3200" dirty="0"/>
              <a:t>Reviews </a:t>
            </a:r>
            <a:r>
              <a:rPr lang="en-US" altLang="zh-CN" sz="3200" dirty="0"/>
              <a:t>O</a:t>
            </a:r>
            <a:r>
              <a:rPr lang="en-US" sz="3200" dirty="0"/>
              <a:t>ver </a:t>
            </a:r>
            <a:r>
              <a:rPr lang="en-US" altLang="zh-CN" sz="3200" dirty="0"/>
              <a:t>T</a:t>
            </a:r>
            <a:r>
              <a:rPr lang="en-US" sz="3200" dirty="0"/>
              <a:t>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11D74-2292-16BE-B5F6-BB4DE5B4E5A5}"/>
              </a:ext>
            </a:extLst>
          </p:cNvPr>
          <p:cNvSpPr txBox="1"/>
          <p:nvPr/>
        </p:nvSpPr>
        <p:spPr>
          <a:xfrm>
            <a:off x="10500258" y="6364825"/>
            <a:ext cx="162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.scatter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291DE-50C3-B523-CAC3-C14B329D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430" y="496410"/>
            <a:ext cx="6296841" cy="586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528E20-01FF-B711-0CD6-BD08BD49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32" y="1517485"/>
            <a:ext cx="2063856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19" y="240244"/>
            <a:ext cx="10654192" cy="764014"/>
          </a:xfrm>
        </p:spPr>
        <p:txBody>
          <a:bodyPr>
            <a:normAutofit/>
          </a:bodyPr>
          <a:lstStyle/>
          <a:p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Beer</a:t>
            </a:r>
            <a:r>
              <a:rPr lang="zh-CN" altLang="en-US" sz="2700" dirty="0"/>
              <a:t> </a:t>
            </a:r>
            <a:r>
              <a:rPr lang="en-US" altLang="zh-CN" sz="2700" dirty="0"/>
              <a:t>with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sz="2700" dirty="0"/>
              <a:t>Most </a:t>
            </a:r>
            <a:r>
              <a:rPr lang="en-US" altLang="zh-CN" sz="2700" dirty="0"/>
              <a:t>Varying</a:t>
            </a:r>
            <a:r>
              <a:rPr lang="zh-CN" altLang="en-US" sz="2700" dirty="0"/>
              <a:t> </a:t>
            </a:r>
            <a:r>
              <a:rPr lang="en-US" altLang="zh-CN" sz="2700" dirty="0"/>
              <a:t>Result</a:t>
            </a:r>
            <a:r>
              <a:rPr lang="zh-CN" altLang="en-US" sz="2700" dirty="0"/>
              <a:t> </a:t>
            </a:r>
            <a:r>
              <a:rPr lang="en-US" altLang="zh-CN" sz="2700" dirty="0"/>
              <a:t>of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Five</a:t>
            </a:r>
            <a:r>
              <a:rPr lang="en-US" sz="2700" dirty="0"/>
              <a:t> </a:t>
            </a:r>
            <a:r>
              <a:rPr lang="en-US" altLang="zh-CN" sz="2700" dirty="0"/>
              <a:t>Review</a:t>
            </a:r>
            <a:r>
              <a:rPr lang="zh-CN" altLang="en-US" sz="2700" dirty="0"/>
              <a:t> </a:t>
            </a:r>
            <a:r>
              <a:rPr lang="en-US" altLang="zh-CN" sz="2700" dirty="0"/>
              <a:t>Criteria</a:t>
            </a: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11D74-2292-16BE-B5F6-BB4DE5B4E5A5}"/>
              </a:ext>
            </a:extLst>
          </p:cNvPr>
          <p:cNvSpPr txBox="1"/>
          <p:nvPr/>
        </p:nvSpPr>
        <p:spPr>
          <a:xfrm>
            <a:off x="10500257" y="6364825"/>
            <a:ext cx="1607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.boxplot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ACA38-1876-64E9-32E3-22B88DB2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4" y="1463812"/>
            <a:ext cx="5023742" cy="4556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D5113-98EB-6B66-CBC8-CA7A120F8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345" y="1535288"/>
            <a:ext cx="4946904" cy="4426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6F7AE-C8A2-8621-06B1-4540250FC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15" y="1659467"/>
            <a:ext cx="1155203" cy="40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4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09" y="320807"/>
            <a:ext cx="11341015" cy="764014"/>
          </a:xfrm>
        </p:spPr>
        <p:txBody>
          <a:bodyPr>
            <a:normAutofit/>
          </a:bodyPr>
          <a:lstStyle/>
          <a:p>
            <a:r>
              <a:rPr lang="en-US" sz="3200" dirty="0"/>
              <a:t>Bubble Chart for </a:t>
            </a:r>
            <a:r>
              <a:rPr lang="en-US" altLang="zh-CN" sz="3200" dirty="0"/>
              <a:t>T</a:t>
            </a:r>
            <a:r>
              <a:rPr lang="en-US" sz="3200" dirty="0"/>
              <a:t>otal </a:t>
            </a:r>
            <a:r>
              <a:rPr lang="en-US" altLang="zh-CN" sz="3200" dirty="0"/>
              <a:t>R</a:t>
            </a:r>
            <a:r>
              <a:rPr lang="en-US" sz="3200" dirty="0"/>
              <a:t>eviews 	            Word C</a:t>
            </a:r>
            <a:r>
              <a:rPr lang="en-US" altLang="zh-CN" sz="3200" dirty="0"/>
              <a:t>l</a:t>
            </a:r>
            <a:r>
              <a:rPr lang="en-US" sz="3200" dirty="0"/>
              <a:t>oud on </a:t>
            </a:r>
            <a:r>
              <a:rPr lang="en-US" altLang="zh-CN" sz="3200" dirty="0"/>
              <a:t>B</a:t>
            </a:r>
            <a:r>
              <a:rPr lang="en-US" sz="3200" dirty="0"/>
              <a:t>eer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11D74-2292-16BE-B5F6-BB4DE5B4E5A5}"/>
              </a:ext>
            </a:extLst>
          </p:cNvPr>
          <p:cNvSpPr txBox="1"/>
          <p:nvPr/>
        </p:nvSpPr>
        <p:spPr>
          <a:xfrm>
            <a:off x="10561628" y="6432332"/>
            <a:ext cx="169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BubbleChart</a:t>
            </a:r>
            <a:endParaRPr lang="fr-FR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4F7D5-D774-3E95-7D99-24655ABA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75" y="1742988"/>
            <a:ext cx="4711942" cy="3372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E73601-8E69-3EDD-568E-31FEF663142B}"/>
              </a:ext>
            </a:extLst>
          </p:cNvPr>
          <p:cNvSpPr txBox="1"/>
          <p:nvPr/>
        </p:nvSpPr>
        <p:spPr>
          <a:xfrm>
            <a:off x="9727005" y="6087873"/>
            <a:ext cx="246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import WordCloud</a:t>
            </a:r>
            <a:endParaRPr lang="fr-FR" sz="20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06FC53-A939-7298-4895-A688FD9C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024" y="1213091"/>
            <a:ext cx="4621475" cy="4852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E3BA2-70AD-213E-708B-2D7228FC9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614" y="1066155"/>
            <a:ext cx="406806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0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800C-6F4C-5B4E-8421-83765806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333" y="387703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kayaTelivigala" pitchFamily="2" charset="77"/>
                <a:cs typeface="AkayaTelivigala" pitchFamily="2" charset="77"/>
              </a:rPr>
              <a:t>Thanks</a:t>
            </a:r>
            <a:r>
              <a:rPr lang="zh-CN" altLang="en-US" dirty="0">
                <a:latin typeface="AkayaTelivigala" pitchFamily="2" charset="77"/>
                <a:cs typeface="AkayaTelivigala" pitchFamily="2" charset="77"/>
              </a:rPr>
              <a:t> </a:t>
            </a:r>
            <a:r>
              <a:rPr lang="en-US" altLang="zh-CN" dirty="0">
                <a:latin typeface="AkayaTelivigala" pitchFamily="2" charset="77"/>
                <a:cs typeface="AkayaTelivigala" pitchFamily="2" charset="77"/>
              </a:rPr>
              <a:t>for</a:t>
            </a:r>
            <a:r>
              <a:rPr lang="zh-CN" altLang="en-US" dirty="0">
                <a:latin typeface="AkayaTelivigala" pitchFamily="2" charset="77"/>
                <a:cs typeface="AkayaTelivigala" pitchFamily="2" charset="77"/>
              </a:rPr>
              <a:t> </a:t>
            </a:r>
            <a:r>
              <a:rPr lang="en-US" altLang="zh-CN" dirty="0">
                <a:latin typeface="AkayaTelivigala" pitchFamily="2" charset="77"/>
                <a:cs typeface="AkayaTelivigala" pitchFamily="2" charset="77"/>
              </a:rPr>
              <a:t>Listening!</a:t>
            </a:r>
            <a:r>
              <a:rPr lang="zh-CN" altLang="en-US" dirty="0">
                <a:latin typeface="AkayaTelivigala" pitchFamily="2" charset="77"/>
                <a:cs typeface="AkayaTelivigala" pitchFamily="2" charset="77"/>
              </a:rPr>
              <a:t> </a:t>
            </a:r>
            <a:r>
              <a:rPr lang="en-US" altLang="zh-CN" dirty="0">
                <a:latin typeface="AkayaTelivigala" pitchFamily="2" charset="77"/>
                <a:cs typeface="AkayaTelivigala" pitchFamily="2" charset="77"/>
              </a:rPr>
              <a:t>(choose</a:t>
            </a:r>
            <a:r>
              <a:rPr lang="zh-CN" altLang="en-US" dirty="0">
                <a:latin typeface="AkayaTelivigala" pitchFamily="2" charset="77"/>
                <a:cs typeface="AkayaTelivigala" pitchFamily="2" charset="77"/>
              </a:rPr>
              <a:t> </a:t>
            </a:r>
            <a:r>
              <a:rPr lang="en-US" altLang="zh-CN" dirty="0">
                <a:latin typeface="AkayaTelivigala" pitchFamily="2" charset="77"/>
                <a:cs typeface="AkayaTelivigala" pitchFamily="2" charset="77"/>
              </a:rPr>
              <a:t>this</a:t>
            </a:r>
            <a:r>
              <a:rPr lang="zh-CN" altLang="en-US" dirty="0">
                <a:latin typeface="AkayaTelivigala" pitchFamily="2" charset="77"/>
                <a:cs typeface="AkayaTelivigala" pitchFamily="2" charset="77"/>
              </a:rPr>
              <a:t> </a:t>
            </a:r>
            <a:r>
              <a:rPr lang="en-US" altLang="zh-CN" dirty="0">
                <a:latin typeface="AkayaTelivigala" pitchFamily="2" charset="77"/>
                <a:cs typeface="AkayaTelivigala" pitchFamily="2" charset="77"/>
              </a:rPr>
              <a:t>or</a:t>
            </a:r>
            <a:r>
              <a:rPr lang="zh-CN" altLang="en-US" dirty="0">
                <a:latin typeface="AkayaTelivigala" pitchFamily="2" charset="77"/>
                <a:cs typeface="AkayaTelivigala" pitchFamily="2" charset="77"/>
              </a:rPr>
              <a:t> </a:t>
            </a:r>
            <a:r>
              <a:rPr lang="en-US" altLang="zh-CN" dirty="0">
                <a:latin typeface="AkayaTelivigala" pitchFamily="2" charset="77"/>
                <a:cs typeface="AkayaTelivigala" pitchFamily="2" charset="77"/>
              </a:rPr>
              <a:t>the</a:t>
            </a:r>
            <a:r>
              <a:rPr lang="zh-CN" altLang="en-US" dirty="0">
                <a:latin typeface="AkayaTelivigala" pitchFamily="2" charset="77"/>
                <a:cs typeface="AkayaTelivigala" pitchFamily="2" charset="77"/>
              </a:rPr>
              <a:t> </a:t>
            </a:r>
            <a:r>
              <a:rPr lang="en-US" altLang="zh-CN" dirty="0">
                <a:latin typeface="AkayaTelivigala" pitchFamily="2" charset="77"/>
                <a:cs typeface="AkayaTelivigala" pitchFamily="2" charset="77"/>
              </a:rPr>
              <a:t>next)</a:t>
            </a:r>
            <a:endParaRPr lang="en-US" dirty="0">
              <a:latin typeface="AkayaTelivigala" pitchFamily="2" charset="77"/>
              <a:cs typeface="AkayaTelivigala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E389A2-D767-B540-A8A6-4519074E9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99" y="1585472"/>
            <a:ext cx="4702528" cy="4702528"/>
          </a:xfrm>
        </p:spPr>
      </p:pic>
    </p:spTree>
    <p:extLst>
      <p:ext uri="{BB962C8B-B14F-4D97-AF65-F5344CB8AC3E}">
        <p14:creationId xmlns:p14="http://schemas.microsoft.com/office/powerpoint/2010/main" val="425900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E7872-D3BA-3969-B707-9629AEB5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5" y="473546"/>
            <a:ext cx="10518674" cy="61757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D74F92A-3E7B-B72F-3D18-0C17A855D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09" y="122407"/>
            <a:ext cx="7039045" cy="8226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Kaggle Dataset : 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1 586 614 Beer reviews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From 2001 to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7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6DD818-A825-194C-827E-33605E01D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05" y="2049287"/>
            <a:ext cx="5456232" cy="3657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6DFFD-61A8-6D42-8FA6-9FC567BC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Original</a:t>
            </a:r>
            <a:r>
              <a:rPr lang="zh-CN" altLang="en-US" sz="3600" dirty="0"/>
              <a:t> </a:t>
            </a:r>
            <a:r>
              <a:rPr lang="en-US" altLang="zh-CN" sz="3600" dirty="0"/>
              <a:t>Dataset:</a:t>
            </a:r>
            <a:r>
              <a:rPr lang="zh-CN" altLang="en-US" sz="3600" dirty="0"/>
              <a:t> </a:t>
            </a:r>
            <a:r>
              <a:rPr lang="en-US" altLang="zh-CN" sz="3600" dirty="0"/>
              <a:t>Missing</a:t>
            </a:r>
            <a:r>
              <a:rPr lang="zh-CN" altLang="en-US" sz="3600" dirty="0"/>
              <a:t> </a:t>
            </a:r>
            <a:r>
              <a:rPr lang="en-US" altLang="zh-CN" sz="3600" dirty="0"/>
              <a:t>Values;</a:t>
            </a:r>
            <a:r>
              <a:rPr lang="zh-CN" altLang="en-US" sz="3600" dirty="0"/>
              <a:t> </a:t>
            </a:r>
            <a:r>
              <a:rPr lang="en-US" altLang="zh-CN" sz="3600" dirty="0"/>
              <a:t>Distribution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Beers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Beer</a:t>
            </a:r>
            <a:r>
              <a:rPr lang="zh-CN" altLang="en-US" sz="3600" dirty="0"/>
              <a:t> </a:t>
            </a:r>
            <a:r>
              <a:rPr lang="en-US" altLang="zh-CN" sz="3600" dirty="0"/>
              <a:t>Companies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20444-589F-A149-A7D6-265CAE7D0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" y="2049287"/>
            <a:ext cx="3176923" cy="36715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B07ED-57DC-D241-8A7B-288C84052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56" y="1143432"/>
            <a:ext cx="3917244" cy="57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8C73-CC21-A14C-961C-3C598B8A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CE542-5CAD-0D43-A177-0698CF35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600"/>
              </a:spcBef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zh-CN" altLang="en-US" b="1" dirty="0"/>
              <a:t> </a:t>
            </a:r>
            <a:r>
              <a:rPr lang="en-US" altLang="zh-CN" b="1" dirty="0"/>
              <a:t>(9h-10h,</a:t>
            </a:r>
            <a:r>
              <a:rPr lang="zh-CN" altLang="en-US" b="1" dirty="0"/>
              <a:t> </a:t>
            </a:r>
            <a:r>
              <a:rPr lang="en-US" altLang="zh-CN" b="1" dirty="0"/>
              <a:t>Friday)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zh-CN" altLang="en-US" dirty="0"/>
              <a:t>   </a:t>
            </a:r>
            <a:r>
              <a:rPr lang="en-US" altLang="zh-CN" sz="2700" dirty="0"/>
              <a:t>Preparation;</a:t>
            </a:r>
            <a:r>
              <a:rPr lang="zh-CN" altLang="en-US" sz="2700" dirty="0"/>
              <a:t> </a:t>
            </a:r>
            <a:r>
              <a:rPr lang="en-US" altLang="zh-CN" sz="2700" dirty="0"/>
              <a:t>difficulty</a:t>
            </a:r>
            <a:r>
              <a:rPr lang="zh-CN" altLang="en-US" sz="2700" dirty="0"/>
              <a:t> </a:t>
            </a:r>
            <a:r>
              <a:rPr lang="en-US" altLang="zh-CN" sz="2700" dirty="0"/>
              <a:t>in</a:t>
            </a:r>
            <a:r>
              <a:rPr lang="zh-CN" altLang="en-US" sz="2700" dirty="0"/>
              <a:t> </a:t>
            </a:r>
            <a:r>
              <a:rPr lang="en-US" altLang="zh-CN" sz="2700" dirty="0"/>
              <a:t>coordinating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 err="1"/>
              <a:t>Github</a:t>
            </a:r>
            <a:r>
              <a:rPr lang="en-US" altLang="zh-CN" sz="2700" dirty="0"/>
              <a:t> repo</a:t>
            </a:r>
          </a:p>
          <a:p>
            <a:pPr>
              <a:spcBef>
                <a:spcPts val="1600"/>
              </a:spcBef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zh-CN" altLang="en-US" b="1" dirty="0"/>
              <a:t> </a:t>
            </a:r>
            <a:r>
              <a:rPr lang="en-US" altLang="zh-CN" b="1" dirty="0"/>
              <a:t>(9h-13h,</a:t>
            </a:r>
            <a:r>
              <a:rPr lang="zh-CN" altLang="en-US" b="1" dirty="0"/>
              <a:t> </a:t>
            </a:r>
            <a:r>
              <a:rPr lang="en-US" altLang="zh-CN" b="1" dirty="0"/>
              <a:t>Friday)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zh-CN" altLang="en-US" dirty="0"/>
              <a:t>   </a:t>
            </a:r>
            <a:r>
              <a:rPr lang="en-US" altLang="zh-CN" sz="2700" dirty="0"/>
              <a:t>Working</a:t>
            </a:r>
            <a:r>
              <a:rPr lang="zh-CN" altLang="en-US" sz="2700" dirty="0"/>
              <a:t> </a:t>
            </a:r>
            <a:r>
              <a:rPr lang="en-US" altLang="zh-CN" sz="2700" dirty="0"/>
              <a:t>together</a:t>
            </a:r>
            <a:r>
              <a:rPr lang="zh-CN" altLang="en-US" sz="2700" dirty="0"/>
              <a:t> </a:t>
            </a:r>
            <a:r>
              <a:rPr lang="en-US" altLang="zh-CN" sz="2700" dirty="0"/>
              <a:t>smoothly</a:t>
            </a:r>
            <a:r>
              <a:rPr lang="zh-CN" altLang="en-US" sz="2700" dirty="0"/>
              <a:t> </a:t>
            </a:r>
            <a:r>
              <a:rPr lang="en-US" altLang="zh-CN" sz="2700" dirty="0"/>
              <a:t>on</a:t>
            </a:r>
            <a:r>
              <a:rPr lang="zh-CN" altLang="en-US" sz="2700" dirty="0"/>
              <a:t> </a:t>
            </a:r>
            <a:r>
              <a:rPr lang="en-US" altLang="zh-CN" sz="2700" dirty="0"/>
              <a:t>Data</a:t>
            </a:r>
            <a:r>
              <a:rPr lang="zh-CN" altLang="en-US" sz="2700" dirty="0"/>
              <a:t> </a:t>
            </a:r>
            <a:r>
              <a:rPr lang="en-US" altLang="zh-CN" sz="2700" dirty="0"/>
              <a:t>cleaning</a:t>
            </a:r>
            <a:r>
              <a:rPr lang="zh-CN" altLang="en-US" sz="2700" dirty="0"/>
              <a:t> </a:t>
            </a:r>
            <a:r>
              <a:rPr lang="en-US" altLang="zh-CN" sz="2700" dirty="0"/>
              <a:t>and</a:t>
            </a:r>
            <a:r>
              <a:rPr lang="zh-CN" altLang="en-US" sz="2700" dirty="0"/>
              <a:t> </a:t>
            </a:r>
            <a:r>
              <a:rPr lang="en-US" altLang="zh-CN" sz="2700" dirty="0"/>
              <a:t>analysis</a:t>
            </a:r>
          </a:p>
          <a:p>
            <a:pPr>
              <a:spcBef>
                <a:spcPts val="1600"/>
              </a:spcBef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r>
              <a:rPr lang="zh-CN" altLang="en-US" b="1" dirty="0"/>
              <a:t> </a:t>
            </a:r>
            <a:r>
              <a:rPr lang="en-US" altLang="zh-CN" b="1" dirty="0"/>
              <a:t>(14h-18h,</a:t>
            </a:r>
            <a:r>
              <a:rPr lang="zh-CN" altLang="en-US" b="1" dirty="0"/>
              <a:t> </a:t>
            </a:r>
            <a:r>
              <a:rPr lang="en-US" altLang="zh-CN" b="1" dirty="0"/>
              <a:t>Friday)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zh-CN" altLang="en-US" dirty="0"/>
              <a:t>   </a:t>
            </a:r>
            <a:r>
              <a:rPr lang="en-US" altLang="zh-CN" sz="2700" dirty="0"/>
              <a:t>Up</a:t>
            </a:r>
            <a:r>
              <a:rPr lang="zh-CN" altLang="en-US" sz="2700" dirty="0"/>
              <a:t> </a:t>
            </a:r>
            <a:r>
              <a:rPr lang="en-US" altLang="zh-CN" sz="2700" dirty="0"/>
              <a:t>and</a:t>
            </a:r>
            <a:r>
              <a:rPr lang="zh-CN" altLang="en-US" sz="2700" dirty="0"/>
              <a:t> </a:t>
            </a:r>
            <a:r>
              <a:rPr lang="en-US" altLang="zh-CN" sz="2700" dirty="0"/>
              <a:t>downs</a:t>
            </a:r>
            <a:r>
              <a:rPr lang="zh-CN" altLang="en-US" sz="2700" dirty="0"/>
              <a:t> </a:t>
            </a:r>
            <a:r>
              <a:rPr lang="en-US" altLang="zh-CN" sz="2700" dirty="0"/>
              <a:t>in</a:t>
            </a:r>
            <a:r>
              <a:rPr lang="zh-CN" altLang="en-US" sz="2700" dirty="0"/>
              <a:t> </a:t>
            </a:r>
            <a:r>
              <a:rPr lang="en-US" altLang="zh-CN" sz="2700" dirty="0"/>
              <a:t>our</a:t>
            </a:r>
            <a:r>
              <a:rPr lang="zh-CN" altLang="en-US" sz="2700" dirty="0"/>
              <a:t> </a:t>
            </a:r>
            <a:r>
              <a:rPr lang="en-US" altLang="zh-CN" sz="2700" dirty="0"/>
              <a:t>separate</a:t>
            </a:r>
            <a:r>
              <a:rPr lang="zh-CN" altLang="en-US" sz="2700" dirty="0"/>
              <a:t> </a:t>
            </a:r>
            <a:r>
              <a:rPr lang="en-US" altLang="zh-CN" sz="2700" dirty="0"/>
              <a:t>visualization</a:t>
            </a:r>
            <a:r>
              <a:rPr lang="zh-CN" altLang="en-US" sz="2700" dirty="0"/>
              <a:t> </a:t>
            </a:r>
            <a:r>
              <a:rPr lang="en-US" altLang="zh-CN" sz="2700" dirty="0"/>
              <a:t>work</a:t>
            </a:r>
          </a:p>
          <a:p>
            <a:pPr>
              <a:spcBef>
                <a:spcPts val="1600"/>
              </a:spcBef>
            </a:pPr>
            <a:r>
              <a:rPr lang="en-US" altLang="zh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4</a:t>
            </a:r>
            <a:r>
              <a:rPr lang="zh-CN" altLang="en-US" b="1" dirty="0"/>
              <a:t> </a:t>
            </a:r>
            <a:r>
              <a:rPr lang="en-US" altLang="zh-CN" b="1" dirty="0"/>
              <a:t>(Weekend)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zh-CN" altLang="en-US" sz="2700" dirty="0"/>
              <a:t>   </a:t>
            </a:r>
            <a:r>
              <a:rPr lang="en-US" altLang="zh-CN" sz="2700" dirty="0"/>
              <a:t>Making</a:t>
            </a:r>
            <a:r>
              <a:rPr lang="zh-CN" altLang="en-US" sz="2700" dirty="0"/>
              <a:t> </a:t>
            </a:r>
            <a:r>
              <a:rPr lang="en-US" altLang="zh-CN" sz="2700" dirty="0"/>
              <a:t>our</a:t>
            </a:r>
            <a:r>
              <a:rPr lang="zh-CN" altLang="en-US" sz="2700" dirty="0"/>
              <a:t> </a:t>
            </a:r>
            <a:r>
              <a:rPr lang="en-US" altLang="zh-CN" sz="2700" dirty="0"/>
              <a:t>dashboards</a:t>
            </a:r>
            <a:r>
              <a:rPr lang="zh-CN" altLang="en-US" sz="2700" dirty="0"/>
              <a:t> </a:t>
            </a:r>
            <a:r>
              <a:rPr lang="en-US" altLang="zh-CN" sz="2700" dirty="0"/>
              <a:t>meaningful</a:t>
            </a:r>
            <a:r>
              <a:rPr lang="zh-CN" altLang="en-US" sz="2700" dirty="0"/>
              <a:t> </a:t>
            </a:r>
            <a:r>
              <a:rPr lang="en-US" altLang="zh-CN" sz="2700" dirty="0"/>
              <a:t>and</a:t>
            </a:r>
            <a:r>
              <a:rPr lang="zh-CN" altLang="en-US" sz="2700" dirty="0"/>
              <a:t> </a:t>
            </a:r>
            <a:r>
              <a:rPr lang="en-US" altLang="zh-CN" sz="2700" dirty="0"/>
              <a:t>preparing</a:t>
            </a:r>
            <a:r>
              <a:rPr lang="zh-CN" altLang="en-US" sz="2700" dirty="0"/>
              <a:t> </a:t>
            </a:r>
            <a:r>
              <a:rPr lang="en-US" altLang="zh-CN" sz="2700" dirty="0"/>
              <a:t>for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presentation</a:t>
            </a:r>
          </a:p>
          <a:p>
            <a:pPr>
              <a:spcBef>
                <a:spcPts val="1600"/>
              </a:spcBef>
            </a:pPr>
            <a:endParaRPr lang="en-US" altLang="zh-CN" dirty="0"/>
          </a:p>
          <a:p>
            <a:pPr>
              <a:spcBef>
                <a:spcPts val="1600"/>
              </a:spcBef>
            </a:pP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306C-926D-8C4F-BA58-C59D03B5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64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Challenges</a:t>
            </a:r>
            <a:r>
              <a:rPr lang="zh-CN" altLang="en-US" sz="3600" dirty="0"/>
              <a:t> </a:t>
            </a:r>
            <a:r>
              <a:rPr lang="en-US" altLang="zh-CN" sz="3600" dirty="0"/>
              <a:t>(I):</a:t>
            </a:r>
            <a:r>
              <a:rPr lang="zh-CN" altLang="en-US" sz="3600" dirty="0"/>
              <a:t> </a:t>
            </a:r>
            <a:r>
              <a:rPr lang="en-US" altLang="zh-CN" sz="3600" dirty="0"/>
              <a:t>Converting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Column</a:t>
            </a:r>
            <a:r>
              <a:rPr lang="zh-CN" altLang="en-US" sz="3600" dirty="0"/>
              <a:t> </a:t>
            </a:r>
            <a:r>
              <a:rPr lang="en-US" altLang="zh-CN" sz="3600" dirty="0"/>
              <a:t>"</a:t>
            </a:r>
            <a:r>
              <a:rPr lang="en-US" altLang="zh-CN" sz="3600" dirty="0" err="1"/>
              <a:t>review_time</a:t>
            </a:r>
            <a:r>
              <a:rPr lang="en-US" altLang="zh-CN" sz="3600" dirty="0"/>
              <a:t>"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B02B2-20F3-F242-B8AC-625B1FDD8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56" y="1684923"/>
            <a:ext cx="7795801" cy="148420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DE535F-1544-434A-AAEF-244EB51D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56" y="3288546"/>
            <a:ext cx="7865772" cy="2812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75F43-1D35-CF49-9C06-472558DC6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978"/>
            <a:ext cx="4420956" cy="52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5BCF-FA7E-8141-9B77-CEC0FD43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37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Challenges</a:t>
            </a:r>
            <a:r>
              <a:rPr lang="zh-CN" altLang="en-US" sz="3600" dirty="0"/>
              <a:t> </a:t>
            </a:r>
            <a:r>
              <a:rPr lang="en-US" altLang="zh-CN" sz="3600" dirty="0"/>
              <a:t>(II):</a:t>
            </a:r>
            <a:r>
              <a:rPr lang="zh-CN" altLang="en-US" sz="3600" dirty="0"/>
              <a:t> </a:t>
            </a:r>
            <a:r>
              <a:rPr lang="en-US" altLang="zh-CN" sz="3600" dirty="0"/>
              <a:t>Producing</a:t>
            </a:r>
            <a:r>
              <a:rPr lang="zh-CN" altLang="en-US" sz="3600" dirty="0"/>
              <a:t> </a:t>
            </a:r>
            <a:r>
              <a:rPr lang="en-US" altLang="zh-CN" sz="3600" dirty="0"/>
              <a:t>Meaningful</a:t>
            </a:r>
            <a:r>
              <a:rPr lang="zh-CN" altLang="en-US" sz="3600" dirty="0"/>
              <a:t> </a:t>
            </a:r>
            <a:r>
              <a:rPr lang="en-US" altLang="zh-CN" sz="3600" dirty="0"/>
              <a:t>Dashboards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C67C3-5A34-864A-A567-268375DE0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8" y="1270439"/>
            <a:ext cx="5715861" cy="46900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0C621-F284-744D-AAB1-558F399C5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178" y="1259150"/>
            <a:ext cx="5843604" cy="4690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73BAD-B13D-5843-91F6-7A6D7ED95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643" y="6286445"/>
            <a:ext cx="1669241" cy="434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6334E-DB64-2548-BDDD-804BDD5BBCC7}"/>
              </a:ext>
            </a:extLst>
          </p:cNvPr>
          <p:cNvSpPr txBox="1"/>
          <p:nvPr/>
        </p:nvSpPr>
        <p:spPr>
          <a:xfrm>
            <a:off x="9277345" y="6305700"/>
            <a:ext cx="2417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altLang="zh-CN" sz="2400" dirty="0">
                <a:solidFill>
                  <a:srgbClr val="795E26"/>
                </a:solidFill>
                <a:latin typeface="Consolas" panose="020B0609020204030204" pitchFamily="49" charset="0"/>
              </a:rPr>
              <a:t>plot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sz="24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5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341" y="346073"/>
            <a:ext cx="10654192" cy="764014"/>
          </a:xfrm>
        </p:spPr>
        <p:txBody>
          <a:bodyPr>
            <a:normAutofit/>
          </a:bodyPr>
          <a:lstStyle/>
          <a:p>
            <a:r>
              <a:rPr lang="en-US" sz="3400" b="1" dirty="0"/>
              <a:t>Correlation </a:t>
            </a:r>
            <a:r>
              <a:rPr lang="en-US" altLang="zh-CN" sz="3400" b="1" dirty="0"/>
              <a:t>M</a:t>
            </a:r>
            <a:r>
              <a:rPr lang="en-US" sz="3400" b="1" dirty="0"/>
              <a:t>ap</a:t>
            </a:r>
            <a:r>
              <a:rPr lang="en-US" altLang="zh-CN" sz="3400" dirty="0"/>
              <a:t>:</a:t>
            </a:r>
            <a:r>
              <a:rPr lang="zh-CN" altLang="en-US" sz="3400" dirty="0"/>
              <a:t> </a:t>
            </a:r>
            <a:r>
              <a:rPr lang="en-US" altLang="zh-CN" sz="3200" dirty="0"/>
              <a:t>where</a:t>
            </a:r>
            <a:r>
              <a:rPr lang="zh-CN" altLang="en-US" sz="3200" dirty="0"/>
              <a:t> </a:t>
            </a:r>
            <a:r>
              <a:rPr lang="en-US" altLang="zh-CN" sz="3200" dirty="0"/>
              <a:t>comes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sz="3200" dirty="0"/>
              <a:t>most powerful insights</a:t>
            </a:r>
            <a:r>
              <a:rPr lang="zh-CN" altLang="en-US" sz="3200" dirty="0"/>
              <a:t>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8E082-EC57-91EB-ADF9-3CBEDF09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3" y="1143579"/>
            <a:ext cx="6513298" cy="5616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B58EF-4455-E719-8EA4-D04E73BEA35A}"/>
              </a:ext>
            </a:extLst>
          </p:cNvPr>
          <p:cNvSpPr txBox="1"/>
          <p:nvPr/>
        </p:nvSpPr>
        <p:spPr>
          <a:xfrm>
            <a:off x="10383657" y="6331601"/>
            <a:ext cx="166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heatmap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sz="24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CEB0D-15C0-75F3-E44D-A4C237DA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10" y="6312345"/>
            <a:ext cx="1669241" cy="434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F19E4-8820-FF4F-BDBB-4F46BFEEB436}"/>
              </a:ext>
            </a:extLst>
          </p:cNvPr>
          <p:cNvSpPr txBox="1"/>
          <p:nvPr/>
        </p:nvSpPr>
        <p:spPr>
          <a:xfrm>
            <a:off x="7633863" y="1158269"/>
            <a:ext cx="392853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reveals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exists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criteria.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Comparatively,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taste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(0.79)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whereas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appearance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beer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(0.5).</a:t>
            </a:r>
          </a:p>
          <a:p>
            <a:pPr>
              <a:spcAft>
                <a:spcPts val="1200"/>
              </a:spcAft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contrast,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influences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alcohol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(0.14)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(0.029)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insignificant.</a:t>
            </a:r>
          </a:p>
        </p:txBody>
      </p:sp>
    </p:spTree>
    <p:extLst>
      <p:ext uri="{BB962C8B-B14F-4D97-AF65-F5344CB8AC3E}">
        <p14:creationId xmlns:p14="http://schemas.microsoft.com/office/powerpoint/2010/main" val="418369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F2A4-1FD0-8540-950F-56DD20E3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Top 10 Best-seller beers of Boston Beer Company </a:t>
            </a:r>
            <a:br>
              <a:rPr lang="en-US" sz="2800" b="1" dirty="0"/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A2D53-B302-EC4B-8CBD-F32EFABA2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89" y="1256910"/>
            <a:ext cx="6827661" cy="5336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FE339-D188-4E4E-9CA6-8EE013E2F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743" y="1690688"/>
            <a:ext cx="4024652" cy="4160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3979C-2208-F345-8531-858F00FF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732" y="6267190"/>
            <a:ext cx="1669241" cy="434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127BAB-B682-274A-91BD-2CA59D22FA4F}"/>
              </a:ext>
            </a:extLst>
          </p:cNvPr>
          <p:cNvSpPr txBox="1"/>
          <p:nvPr/>
        </p:nvSpPr>
        <p:spPr>
          <a:xfrm>
            <a:off x="10067569" y="6286445"/>
            <a:ext cx="166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pieplot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sz="24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952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8C-CB1E-F1CE-7CCC-66CE812A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66" y="496409"/>
            <a:ext cx="10654192" cy="764014"/>
          </a:xfrm>
        </p:spPr>
        <p:txBody>
          <a:bodyPr>
            <a:normAutofit/>
          </a:bodyPr>
          <a:lstStyle/>
          <a:p>
            <a:r>
              <a:rPr lang="en-US" sz="3200" dirty="0"/>
              <a:t>Most Reviewed</a:t>
            </a:r>
            <a:r>
              <a:rPr lang="zh-CN" altLang="en-US" sz="3200" dirty="0"/>
              <a:t> </a:t>
            </a:r>
            <a:r>
              <a:rPr lang="en-US" altLang="zh-CN" sz="3200" dirty="0"/>
              <a:t>Beer</a:t>
            </a:r>
            <a:r>
              <a:rPr lang="zh-CN" altLang="en-US" sz="3200" dirty="0"/>
              <a:t> </a:t>
            </a:r>
            <a:r>
              <a:rPr lang="en-US" altLang="zh-CN" sz="3200" dirty="0"/>
              <a:t>Companies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Beers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CDF2C-1409-2EC9-B368-FE0084B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0" y="6388527"/>
            <a:ext cx="1810524" cy="414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050C6-E01E-B33A-671B-B8529054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" y="1877188"/>
            <a:ext cx="6235928" cy="3596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ECDDC-F692-7D11-79F8-04AEC1659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20" y="1877188"/>
            <a:ext cx="6162080" cy="3512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563B22-C773-FC73-91CC-E07C0E68325A}"/>
              </a:ext>
            </a:extLst>
          </p:cNvPr>
          <p:cNvSpPr txBox="1"/>
          <p:nvPr/>
        </p:nvSpPr>
        <p:spPr>
          <a:xfrm>
            <a:off x="10567764" y="6331601"/>
            <a:ext cx="123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400" b="0" dirty="0" err="1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barh</a:t>
            </a:r>
            <a:endParaRPr lang="fr-FR" sz="24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4BD0E0-63FD-007F-72D4-FA810B1BA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48482" y="2820279"/>
            <a:ext cx="666307" cy="2145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62AF46-B01E-17B8-7484-41AAF70BE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497" y="5506631"/>
            <a:ext cx="3177452" cy="11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53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297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AkayaTelivigala</vt:lpstr>
      <vt:lpstr>-apple-system</vt:lpstr>
      <vt:lpstr>Arial</vt:lpstr>
      <vt:lpstr>Calibri</vt:lpstr>
      <vt:lpstr>Calibri Light</vt:lpstr>
      <vt:lpstr>Consolas</vt:lpstr>
      <vt:lpstr>Times New Roman</vt:lpstr>
      <vt:lpstr>Office Theme</vt:lpstr>
      <vt:lpstr>Project 4: Data visualisation</vt:lpstr>
      <vt:lpstr>PowerPoint Presentation</vt:lpstr>
      <vt:lpstr>The Original Dataset: Missing Values; Distribution of Beers and Beer Companies</vt:lpstr>
      <vt:lpstr>Process of the Workflow</vt:lpstr>
      <vt:lpstr>Challenges (I): Converting the Column "review_time"</vt:lpstr>
      <vt:lpstr>Challenges (II): Producing Meaningful Dashboards</vt:lpstr>
      <vt:lpstr>Correlation Map: where comes the most powerful insights </vt:lpstr>
      <vt:lpstr>Top 10 Best-seller beers of Boston Beer Company  </vt:lpstr>
      <vt:lpstr>Most Reviewed Beer Companies and Beers</vt:lpstr>
      <vt:lpstr>PowerPoint Presentation</vt:lpstr>
      <vt:lpstr>Most Rated for One Brewery  (*Confirming the correlations analyzed in the previous slide)</vt:lpstr>
      <vt:lpstr>Reviews Over Time</vt:lpstr>
      <vt:lpstr>The Beer with the Most Varying Result of the Five Review Criteria</vt:lpstr>
      <vt:lpstr>Bubble Chart for Total Reviews              Word Cloud on Beer names</vt:lpstr>
      <vt:lpstr>Thanks for Listening! (choose this or the next)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4: Data visualisation</dc:title>
  <dc:creator>Romain Courtois</dc:creator>
  <cp:lastModifiedBy>Romain Courtois</cp:lastModifiedBy>
  <cp:revision>22</cp:revision>
  <dcterms:created xsi:type="dcterms:W3CDTF">2023-05-06T21:24:30Z</dcterms:created>
  <dcterms:modified xsi:type="dcterms:W3CDTF">2023-05-08T07:23:21Z</dcterms:modified>
</cp:coreProperties>
</file>